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Old Standard TT"/>
      <p:regular r:id="rId21"/>
      <p:bold r:id="rId22"/>
      <p: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OldStandardTT-bold.fntdata"/><Relationship Id="rId10" Type="http://schemas.openxmlformats.org/officeDocument/2006/relationships/slide" Target="slides/slide5.xml"/><Relationship Id="rId21" Type="http://schemas.openxmlformats.org/officeDocument/2006/relationships/font" Target="fonts/OldStandardTT-regular.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OldStandardT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bdf49f3a8f_0_1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bdf49f3a8f_0_1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bdf49f3a8f_0_1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bdf49f3a8f_0_1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bdf49f3a8f_0_1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bdf49f3a8f_0_1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bdf49f3a8f_0_1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bdf49f3a8f_0_1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bdf49f3a8f_0_1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bdf49f3a8f_0_1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bdf49f3a8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bdf49f3a8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bdf49f3a8f_0_1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bdf49f3a8f_0_1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bdf49f3a8f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bdf49f3a8f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bdf49f3a8f_0_1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bdf49f3a8f_0_1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bdf49f3a8f_0_10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bdf49f3a8f_0_1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bdf49f3a8f_0_1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bdf49f3a8f_0_1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bdf49f3a8f_0_1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bdf49f3a8f_0_1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bdf49f3a8f_0_1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bdf49f3a8f_0_1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bdf49f3a8f_0_1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bdf49f3a8f_0_1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ieeexplore.ieee.org/stamp/stamp.jsp?tp=&amp;arnumber=7042478"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11.png"/><Relationship Id="rId6" Type="http://schemas.openxmlformats.org/officeDocument/2006/relationships/image" Target="../media/image12.png"/><Relationship Id="rId7"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ieeexplore.ieee.org/Xplore/home.jsp" TargetMode="External"/><Relationship Id="rId4" Type="http://schemas.openxmlformats.org/officeDocument/2006/relationships/hyperlink" Target="https://ieeexplore.ieee.org/stamp/stamp.jsp?tp=&amp;arnumber=7042478"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2700" y="1893300"/>
            <a:ext cx="8118600" cy="1522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Baseball 4D: A Tool for Baseball Game Reconstruction &amp; Visualization</a:t>
            </a:r>
            <a:endParaRPr/>
          </a:p>
        </p:txBody>
      </p:sp>
      <p:sp>
        <p:nvSpPr>
          <p:cNvPr id="60" name="Google Shape;60;p13"/>
          <p:cNvSpPr txBox="1"/>
          <p:nvPr>
            <p:ph idx="1" type="subTitle"/>
          </p:nvPr>
        </p:nvSpPr>
        <p:spPr>
          <a:xfrm>
            <a:off x="512700" y="3840650"/>
            <a:ext cx="2323500" cy="7875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Ivan Ulloa</a:t>
            </a:r>
            <a:endParaRPr/>
          </a:p>
          <a:p>
            <a:pPr indent="0" lvl="0" marL="0" rtl="0" algn="l">
              <a:spcBef>
                <a:spcPts val="0"/>
              </a:spcBef>
              <a:spcAft>
                <a:spcPts val="0"/>
              </a:spcAft>
              <a:buNone/>
            </a:pPr>
            <a:r>
              <a:rPr lang="en"/>
              <a:t>Raul Martinez</a:t>
            </a:r>
            <a:endParaRPr/>
          </a:p>
        </p:txBody>
      </p:sp>
      <p:sp>
        <p:nvSpPr>
          <p:cNvPr id="61" name="Google Shape;61;p13"/>
          <p:cNvSpPr txBox="1"/>
          <p:nvPr/>
        </p:nvSpPr>
        <p:spPr>
          <a:xfrm>
            <a:off x="4572000" y="4273600"/>
            <a:ext cx="4424100" cy="66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solidFill>
                  <a:srgbClr val="D9D9D9"/>
                </a:solidFill>
                <a:latin typeface="Old Standard TT"/>
                <a:ea typeface="Old Standard TT"/>
                <a:cs typeface="Old Standard TT"/>
                <a:sym typeface="Old Standard TT"/>
              </a:rPr>
              <a:t>Reference Link:</a:t>
            </a:r>
            <a:endParaRPr sz="1000">
              <a:solidFill>
                <a:srgbClr val="D9D9D9"/>
              </a:solidFill>
              <a:latin typeface="Old Standard TT"/>
              <a:ea typeface="Old Standard TT"/>
              <a:cs typeface="Old Standard TT"/>
              <a:sym typeface="Old Standard TT"/>
            </a:endParaRPr>
          </a:p>
          <a:p>
            <a:pPr indent="0" lvl="0" marL="0" rtl="0" algn="l">
              <a:lnSpc>
                <a:spcPct val="115000"/>
              </a:lnSpc>
              <a:spcBef>
                <a:spcPts val="1200"/>
              </a:spcBef>
              <a:spcAft>
                <a:spcPts val="1200"/>
              </a:spcAft>
              <a:buClr>
                <a:schemeClr val="dk1"/>
              </a:buClr>
              <a:buSzPts val="1100"/>
              <a:buFont typeface="Arial"/>
              <a:buNone/>
            </a:pPr>
            <a:r>
              <a:rPr lang="en" sz="1000" u="sng">
                <a:solidFill>
                  <a:srgbClr val="D9D9D9"/>
                </a:solidFill>
                <a:latin typeface="Old Standard TT"/>
                <a:ea typeface="Old Standard TT"/>
                <a:cs typeface="Old Standard TT"/>
                <a:sym typeface="Old Standard TT"/>
                <a:hlinkClick r:id="rId3">
                  <a:extLst>
                    <a:ext uri="{A12FA001-AC4F-418D-AE19-62706E023703}">
                      <ahyp:hlinkClr val="tx"/>
                    </a:ext>
                  </a:extLst>
                </a:hlinkClick>
              </a:rPr>
              <a:t>https://ieeexplore.ieee.org/stamp/stamp.jsp?tp=&amp;arnumber=7042478</a:t>
            </a:r>
            <a:endParaRPr sz="1000">
              <a:solidFill>
                <a:srgbClr val="D9D9D9"/>
              </a:solidFill>
              <a:latin typeface="Old Standard TT"/>
              <a:ea typeface="Old Standard TT"/>
              <a:cs typeface="Old Standard TT"/>
              <a:sym typeface="Old Standard T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22"/>
          <p:cNvPicPr preferRelativeResize="0"/>
          <p:nvPr/>
        </p:nvPicPr>
        <p:blipFill>
          <a:blip r:embed="rId3">
            <a:alphaModFix/>
          </a:blip>
          <a:stretch>
            <a:fillRect/>
          </a:stretch>
        </p:blipFill>
        <p:spPr>
          <a:xfrm>
            <a:off x="202600" y="1526950"/>
            <a:ext cx="5433124" cy="3323500"/>
          </a:xfrm>
          <a:prstGeom prst="rect">
            <a:avLst/>
          </a:prstGeom>
          <a:noFill/>
          <a:ln>
            <a:noFill/>
          </a:ln>
        </p:spPr>
      </p:pic>
      <p:sp>
        <p:nvSpPr>
          <p:cNvPr id="120" name="Google Shape;120;p2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Locations of all hit balls and player positioning at pitch release</a:t>
            </a:r>
            <a:endParaRPr b="1"/>
          </a:p>
        </p:txBody>
      </p:sp>
      <p:sp>
        <p:nvSpPr>
          <p:cNvPr id="121" name="Google Shape;121;p22"/>
          <p:cNvSpPr txBox="1"/>
          <p:nvPr>
            <p:ph idx="1" type="body"/>
          </p:nvPr>
        </p:nvSpPr>
        <p:spPr>
          <a:xfrm>
            <a:off x="5635725" y="1526950"/>
            <a:ext cx="3335400" cy="2149800"/>
          </a:xfrm>
          <a:prstGeom prst="rect">
            <a:avLst/>
          </a:prstGeom>
        </p:spPr>
        <p:txBody>
          <a:bodyPr anchorCtr="0" anchor="t" bIns="91425" lIns="91425" spcFirstLastPara="1" rIns="91425" wrap="square" tIns="91425">
            <a:noAutofit/>
          </a:bodyPr>
          <a:lstStyle/>
          <a:p>
            <a:pPr indent="-342582" lvl="0" marL="457200" rtl="0" algn="l">
              <a:lnSpc>
                <a:spcPct val="95000"/>
              </a:lnSpc>
              <a:spcBef>
                <a:spcPts val="0"/>
              </a:spcBef>
              <a:spcAft>
                <a:spcPts val="0"/>
              </a:spcAft>
              <a:buSzPts val="1795"/>
              <a:buChar char="●"/>
            </a:pPr>
            <a:r>
              <a:rPr lang="en" sz="1795"/>
              <a:t>Aggregate of plays.</a:t>
            </a:r>
            <a:endParaRPr sz="1795"/>
          </a:p>
          <a:p>
            <a:pPr indent="-342582" lvl="0" marL="457200" rtl="0" algn="l">
              <a:lnSpc>
                <a:spcPct val="95000"/>
              </a:lnSpc>
              <a:spcBef>
                <a:spcPts val="0"/>
              </a:spcBef>
              <a:spcAft>
                <a:spcPts val="0"/>
              </a:spcAft>
              <a:buSzPts val="1795"/>
              <a:buChar char="●"/>
            </a:pPr>
            <a:r>
              <a:rPr lang="en" sz="1795"/>
              <a:t>Allows analysts to see how teams or specific players are positioned during a game.</a:t>
            </a:r>
            <a:endParaRPr sz="1795"/>
          </a:p>
          <a:p>
            <a:pPr indent="-342582" lvl="0" marL="457200" rtl="0" algn="l">
              <a:lnSpc>
                <a:spcPct val="95000"/>
              </a:lnSpc>
              <a:spcBef>
                <a:spcPts val="0"/>
              </a:spcBef>
              <a:spcAft>
                <a:spcPts val="0"/>
              </a:spcAft>
              <a:buSzPts val="1795"/>
              <a:buChar char="●"/>
            </a:pPr>
            <a:r>
              <a:rPr b="1" lang="en" sz="1795"/>
              <a:t>Example:</a:t>
            </a:r>
            <a:r>
              <a:rPr lang="en" sz="1795"/>
              <a:t> </a:t>
            </a:r>
            <a:r>
              <a:rPr lang="en" sz="1795"/>
              <a:t>suggests </a:t>
            </a:r>
            <a:r>
              <a:rPr lang="en" sz="1795"/>
              <a:t>3rd baseman and shortstop field most of the hits, perhaps higher number of right-handed at bats.</a:t>
            </a:r>
            <a:endParaRPr sz="1795"/>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Understanding hit ball trajectories and player movements for different pitch types</a:t>
            </a:r>
            <a:endParaRPr b="1"/>
          </a:p>
        </p:txBody>
      </p:sp>
      <p:pic>
        <p:nvPicPr>
          <p:cNvPr id="127" name="Google Shape;127;p23"/>
          <p:cNvPicPr preferRelativeResize="0"/>
          <p:nvPr/>
        </p:nvPicPr>
        <p:blipFill>
          <a:blip r:embed="rId3">
            <a:alphaModFix/>
          </a:blip>
          <a:stretch>
            <a:fillRect/>
          </a:stretch>
        </p:blipFill>
        <p:spPr>
          <a:xfrm>
            <a:off x="738357" y="1557125"/>
            <a:ext cx="2254581" cy="1669646"/>
          </a:xfrm>
          <a:prstGeom prst="rect">
            <a:avLst/>
          </a:prstGeom>
          <a:noFill/>
          <a:ln>
            <a:noFill/>
          </a:ln>
        </p:spPr>
      </p:pic>
      <p:pic>
        <p:nvPicPr>
          <p:cNvPr id="128" name="Google Shape;128;p23"/>
          <p:cNvPicPr preferRelativeResize="0"/>
          <p:nvPr/>
        </p:nvPicPr>
        <p:blipFill>
          <a:blip r:embed="rId4">
            <a:alphaModFix/>
          </a:blip>
          <a:stretch>
            <a:fillRect/>
          </a:stretch>
        </p:blipFill>
        <p:spPr>
          <a:xfrm>
            <a:off x="3118437" y="1557125"/>
            <a:ext cx="2254581" cy="1669646"/>
          </a:xfrm>
          <a:prstGeom prst="rect">
            <a:avLst/>
          </a:prstGeom>
          <a:noFill/>
          <a:ln>
            <a:noFill/>
          </a:ln>
        </p:spPr>
      </p:pic>
      <p:pic>
        <p:nvPicPr>
          <p:cNvPr id="129" name="Google Shape;129;p23"/>
          <p:cNvPicPr preferRelativeResize="0"/>
          <p:nvPr/>
        </p:nvPicPr>
        <p:blipFill>
          <a:blip r:embed="rId5">
            <a:alphaModFix/>
          </a:blip>
          <a:stretch>
            <a:fillRect/>
          </a:stretch>
        </p:blipFill>
        <p:spPr>
          <a:xfrm>
            <a:off x="726750" y="3258147"/>
            <a:ext cx="2277797" cy="1512178"/>
          </a:xfrm>
          <a:prstGeom prst="rect">
            <a:avLst/>
          </a:prstGeom>
          <a:noFill/>
          <a:ln>
            <a:noFill/>
          </a:ln>
        </p:spPr>
      </p:pic>
      <p:pic>
        <p:nvPicPr>
          <p:cNvPr id="130" name="Google Shape;130;p23"/>
          <p:cNvPicPr preferRelativeResize="0"/>
          <p:nvPr/>
        </p:nvPicPr>
        <p:blipFill>
          <a:blip r:embed="rId6">
            <a:alphaModFix/>
          </a:blip>
          <a:stretch>
            <a:fillRect/>
          </a:stretch>
        </p:blipFill>
        <p:spPr>
          <a:xfrm>
            <a:off x="3106827" y="3258147"/>
            <a:ext cx="2277797" cy="1512178"/>
          </a:xfrm>
          <a:prstGeom prst="rect">
            <a:avLst/>
          </a:prstGeom>
          <a:noFill/>
          <a:ln>
            <a:noFill/>
          </a:ln>
        </p:spPr>
      </p:pic>
      <p:pic>
        <p:nvPicPr>
          <p:cNvPr id="131" name="Google Shape;131;p23"/>
          <p:cNvPicPr preferRelativeResize="0"/>
          <p:nvPr/>
        </p:nvPicPr>
        <p:blipFill>
          <a:blip r:embed="rId7">
            <a:alphaModFix/>
          </a:blip>
          <a:stretch>
            <a:fillRect/>
          </a:stretch>
        </p:blipFill>
        <p:spPr>
          <a:xfrm>
            <a:off x="6611875" y="3596325"/>
            <a:ext cx="1404725" cy="1321276"/>
          </a:xfrm>
          <a:prstGeom prst="rect">
            <a:avLst/>
          </a:prstGeom>
          <a:noFill/>
          <a:ln>
            <a:noFill/>
          </a:ln>
        </p:spPr>
      </p:pic>
      <p:sp>
        <p:nvSpPr>
          <p:cNvPr id="132" name="Google Shape;132;p23"/>
          <p:cNvSpPr txBox="1"/>
          <p:nvPr>
            <p:ph idx="1" type="body"/>
          </p:nvPr>
        </p:nvSpPr>
        <p:spPr>
          <a:xfrm>
            <a:off x="5565400" y="1466700"/>
            <a:ext cx="3486000" cy="1999200"/>
          </a:xfrm>
          <a:prstGeom prst="rect">
            <a:avLst/>
          </a:prstGeom>
        </p:spPr>
        <p:txBody>
          <a:bodyPr anchorCtr="0" anchor="t" bIns="91425" lIns="91425" spcFirstLastPara="1" rIns="91425" wrap="square" tIns="91425">
            <a:noAutofit/>
          </a:bodyPr>
          <a:lstStyle/>
          <a:p>
            <a:pPr indent="-342582" lvl="0" marL="457200" rtl="0" algn="l">
              <a:lnSpc>
                <a:spcPct val="95000"/>
              </a:lnSpc>
              <a:spcBef>
                <a:spcPts val="0"/>
              </a:spcBef>
              <a:spcAft>
                <a:spcPts val="0"/>
              </a:spcAft>
              <a:buSzPts val="1795"/>
              <a:buChar char="●"/>
            </a:pPr>
            <a:r>
              <a:rPr lang="en" sz="1795"/>
              <a:t>Can be filtered by pitcher and batter name, game, inning, # balls and strikes, etc.</a:t>
            </a:r>
            <a:endParaRPr sz="1795"/>
          </a:p>
          <a:p>
            <a:pPr indent="-342582" lvl="0" marL="457200" rtl="0" algn="l">
              <a:lnSpc>
                <a:spcPct val="95000"/>
              </a:lnSpc>
              <a:spcBef>
                <a:spcPts val="0"/>
              </a:spcBef>
              <a:spcAft>
                <a:spcPts val="0"/>
              </a:spcAft>
              <a:buSzPts val="1795"/>
              <a:buChar char="●"/>
            </a:pPr>
            <a:r>
              <a:rPr b="1" lang="en" sz="1795"/>
              <a:t>Use case:</a:t>
            </a:r>
            <a:r>
              <a:rPr lang="en" sz="1795"/>
              <a:t> manager signals a particular pitch to induce a double play.</a:t>
            </a:r>
            <a:endParaRPr sz="1795"/>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4"/>
          <p:cNvPicPr preferRelativeResize="0"/>
          <p:nvPr/>
        </p:nvPicPr>
        <p:blipFill>
          <a:blip r:embed="rId3">
            <a:alphaModFix/>
          </a:blip>
          <a:stretch>
            <a:fillRect/>
          </a:stretch>
        </p:blipFill>
        <p:spPr>
          <a:xfrm>
            <a:off x="3867649" y="2400975"/>
            <a:ext cx="2863200" cy="2569830"/>
          </a:xfrm>
          <a:prstGeom prst="rect">
            <a:avLst/>
          </a:prstGeom>
          <a:noFill/>
          <a:ln>
            <a:noFill/>
          </a:ln>
        </p:spPr>
      </p:pic>
      <p:pic>
        <p:nvPicPr>
          <p:cNvPr id="138" name="Google Shape;138;p24"/>
          <p:cNvPicPr preferRelativeResize="0"/>
          <p:nvPr/>
        </p:nvPicPr>
        <p:blipFill>
          <a:blip r:embed="rId4">
            <a:alphaModFix/>
          </a:blip>
          <a:stretch>
            <a:fillRect/>
          </a:stretch>
        </p:blipFill>
        <p:spPr>
          <a:xfrm>
            <a:off x="6201875" y="227422"/>
            <a:ext cx="2863200" cy="2695954"/>
          </a:xfrm>
          <a:prstGeom prst="rect">
            <a:avLst/>
          </a:prstGeom>
          <a:noFill/>
          <a:ln>
            <a:noFill/>
          </a:ln>
        </p:spPr>
      </p:pic>
      <p:sp>
        <p:nvSpPr>
          <p:cNvPr id="139" name="Google Shape;139;p24"/>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Analyzing </a:t>
            </a:r>
            <a:r>
              <a:rPr b="1" lang="en"/>
              <a:t>defensive </a:t>
            </a:r>
            <a:r>
              <a:rPr b="1" lang="en"/>
              <a:t>play difficulty</a:t>
            </a:r>
            <a:endParaRPr b="1"/>
          </a:p>
        </p:txBody>
      </p:sp>
      <p:sp>
        <p:nvSpPr>
          <p:cNvPr id="140" name="Google Shape;140;p24"/>
          <p:cNvSpPr txBox="1"/>
          <p:nvPr>
            <p:ph idx="1" type="body"/>
          </p:nvPr>
        </p:nvSpPr>
        <p:spPr>
          <a:xfrm>
            <a:off x="1016675" y="1845225"/>
            <a:ext cx="5484900" cy="672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None/>
            </a:pPr>
            <a:r>
              <a:rPr b="1" lang="en" sz="1795"/>
              <a:t>1.</a:t>
            </a:r>
            <a:r>
              <a:rPr lang="en" sz="1795"/>
              <a:t> </a:t>
            </a:r>
            <a:r>
              <a:rPr lang="en" sz="1795"/>
              <a:t>Fielder’s running speed (i.e. at least 10.2 mph).</a:t>
            </a:r>
            <a:endParaRPr sz="1795"/>
          </a:p>
        </p:txBody>
      </p:sp>
      <p:sp>
        <p:nvSpPr>
          <p:cNvPr id="141" name="Google Shape;141;p24"/>
          <p:cNvSpPr txBox="1"/>
          <p:nvPr>
            <p:ph idx="1" type="body"/>
          </p:nvPr>
        </p:nvSpPr>
        <p:spPr>
          <a:xfrm>
            <a:off x="311700" y="2461250"/>
            <a:ext cx="3495600" cy="24312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b="1" lang="en" sz="1795"/>
              <a:t>2.</a:t>
            </a:r>
            <a:r>
              <a:rPr lang="en" sz="1795"/>
              <a:t> True Defensive Range (TDR). </a:t>
            </a:r>
            <a:r>
              <a:rPr lang="en" sz="1795"/>
              <a:t>Probability that a hit will be fielded.</a:t>
            </a:r>
            <a:endParaRPr sz="1795"/>
          </a:p>
          <a:p>
            <a:pPr indent="0" lvl="0" marL="0" rtl="0" algn="l">
              <a:lnSpc>
                <a:spcPct val="95000"/>
              </a:lnSpc>
              <a:spcBef>
                <a:spcPts val="1200"/>
              </a:spcBef>
              <a:spcAft>
                <a:spcPts val="1200"/>
              </a:spcAft>
              <a:buNone/>
            </a:pPr>
            <a:r>
              <a:rPr b="1" lang="en" sz="1795"/>
              <a:t>For example:</a:t>
            </a:r>
            <a:r>
              <a:rPr lang="en" sz="1795"/>
              <a:t> Instead of saying if the player was able to catch the ball or not, use the time the ball was in the air and the distance from the fielder’s initial position. </a:t>
            </a:r>
            <a:endParaRPr sz="1795"/>
          </a:p>
        </p:txBody>
      </p:sp>
      <p:sp>
        <p:nvSpPr>
          <p:cNvPr id="142" name="Google Shape;142;p24"/>
          <p:cNvSpPr txBox="1"/>
          <p:nvPr>
            <p:ph idx="1" type="body"/>
          </p:nvPr>
        </p:nvSpPr>
        <p:spPr>
          <a:xfrm>
            <a:off x="311700" y="1058225"/>
            <a:ext cx="6347100" cy="672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None/>
            </a:pPr>
            <a:r>
              <a:rPr b="1" lang="en" sz="1795"/>
              <a:t>Motivation:</a:t>
            </a:r>
            <a:r>
              <a:rPr lang="en" sz="1795"/>
              <a:t> Generally the number of errors is the only measure available to compare fielding performance.</a:t>
            </a:r>
            <a:endParaRPr sz="1795"/>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ph type="title"/>
          </p:nvPr>
        </p:nvSpPr>
        <p:spPr>
          <a:xfrm>
            <a:off x="265500" y="467950"/>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To Summarize</a:t>
            </a:r>
            <a:endParaRPr b="1"/>
          </a:p>
        </p:txBody>
      </p:sp>
      <p:sp>
        <p:nvSpPr>
          <p:cNvPr id="148" name="Google Shape;148;p2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342900" lvl="0" marL="457200" rtl="0" algn="l">
              <a:spcBef>
                <a:spcPts val="0"/>
              </a:spcBef>
              <a:spcAft>
                <a:spcPts val="0"/>
              </a:spcAft>
              <a:buSzPts val="1800"/>
              <a:buAutoNum type="arabicPeriod"/>
            </a:pPr>
            <a:r>
              <a:rPr lang="en"/>
              <a:t>Single gameplay, showing how visual elements augment the exploration of a reconstructed play. </a:t>
            </a:r>
            <a:endParaRPr/>
          </a:p>
          <a:p>
            <a:pPr indent="-342900" lvl="0" marL="457200" rtl="0" algn="l">
              <a:spcBef>
                <a:spcPts val="0"/>
              </a:spcBef>
              <a:spcAft>
                <a:spcPts val="0"/>
              </a:spcAft>
              <a:buSzPts val="1800"/>
              <a:buAutoNum type="arabicPeriod"/>
            </a:pPr>
            <a:r>
              <a:rPr lang="en"/>
              <a:t>Query capabilities over information from multiple gameplays to generate insight into specific game situations.</a:t>
            </a:r>
            <a:endParaRPr/>
          </a:p>
          <a:p>
            <a:pPr indent="-342900" lvl="0" marL="457200" rtl="0" algn="l">
              <a:spcBef>
                <a:spcPts val="0"/>
              </a:spcBef>
              <a:spcAft>
                <a:spcPts val="0"/>
              </a:spcAft>
              <a:buSzPts val="1800"/>
              <a:buAutoNum type="arabicPeriod"/>
            </a:pPr>
            <a:r>
              <a:rPr lang="en"/>
              <a:t>Analyze True Defensive Range (TDR) metric (spatiotemporal metric about defensive skill). </a:t>
            </a:r>
            <a:endParaRPr/>
          </a:p>
        </p:txBody>
      </p:sp>
      <p:pic>
        <p:nvPicPr>
          <p:cNvPr id="149" name="Google Shape;149;p25"/>
          <p:cNvPicPr preferRelativeResize="0"/>
          <p:nvPr/>
        </p:nvPicPr>
        <p:blipFill>
          <a:blip r:embed="rId3">
            <a:alphaModFix/>
          </a:blip>
          <a:stretch>
            <a:fillRect/>
          </a:stretch>
        </p:blipFill>
        <p:spPr>
          <a:xfrm>
            <a:off x="1056963" y="2115975"/>
            <a:ext cx="2462265" cy="2123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311700" y="1039650"/>
            <a:ext cx="8520600" cy="2106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Q&amp;A</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References</a:t>
            </a:r>
            <a:endParaRPr b="1"/>
          </a:p>
        </p:txBody>
      </p:sp>
      <p:sp>
        <p:nvSpPr>
          <p:cNvPr id="160" name="Google Shape;160;p27"/>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IEEE Site Link</a:t>
            </a:r>
            <a:endParaRPr/>
          </a:p>
          <a:p>
            <a:pPr indent="0" lvl="0" marL="0" rtl="0" algn="l">
              <a:spcBef>
                <a:spcPts val="1200"/>
              </a:spcBef>
              <a:spcAft>
                <a:spcPts val="0"/>
              </a:spcAft>
              <a:buNone/>
            </a:pPr>
            <a:r>
              <a:rPr lang="en" u="sng">
                <a:solidFill>
                  <a:schemeClr val="hlink"/>
                </a:solidFill>
                <a:hlinkClick r:id="rId3"/>
              </a:rPr>
              <a:t>https://ieeexplore.ieee.org/Xplore/home.jsp</a:t>
            </a:r>
            <a:endParaRPr/>
          </a:p>
          <a:p>
            <a:pPr indent="0" lvl="0" marL="0" rtl="0" algn="l">
              <a:spcBef>
                <a:spcPts val="1200"/>
              </a:spcBef>
              <a:spcAft>
                <a:spcPts val="0"/>
              </a:spcAft>
              <a:buNone/>
            </a:pPr>
            <a:r>
              <a:rPr lang="en"/>
              <a:t>Presentation Paper Direct Link</a:t>
            </a:r>
            <a:endParaRPr/>
          </a:p>
          <a:p>
            <a:pPr indent="0" lvl="0" marL="0" rtl="0" algn="l">
              <a:spcBef>
                <a:spcPts val="1200"/>
              </a:spcBef>
              <a:spcAft>
                <a:spcPts val="0"/>
              </a:spcAft>
              <a:buNone/>
            </a:pPr>
            <a:r>
              <a:rPr lang="en" u="sng">
                <a:solidFill>
                  <a:schemeClr val="hlink"/>
                </a:solidFill>
                <a:hlinkClick r:id="rId4"/>
              </a:rPr>
              <a:t>https://ieeexplore.ieee.org/stamp/stamp.jsp?tp=&amp;arnumber=7042478</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265500" y="547125"/>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What is it? </a:t>
            </a:r>
            <a:endParaRPr b="1"/>
          </a:p>
        </p:txBody>
      </p:sp>
      <p:sp>
        <p:nvSpPr>
          <p:cNvPr id="67" name="Google Shape;67;p14"/>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a:p>
          <a:p>
            <a:pPr indent="-342900" lvl="0" marL="457200" rtl="0" algn="l">
              <a:spcBef>
                <a:spcPts val="1200"/>
              </a:spcBef>
              <a:spcAft>
                <a:spcPts val="0"/>
              </a:spcAft>
              <a:buSzPts val="1800"/>
              <a:buChar char="●"/>
            </a:pPr>
            <a:r>
              <a:rPr lang="en"/>
              <a:t>Visual analytics tool for baseball games to enable analysis of high-resolution, time varying player and ball 3D tracking data streams.</a:t>
            </a:r>
            <a:endParaRPr/>
          </a:p>
          <a:p>
            <a:pPr indent="-342900" lvl="0" marL="457200" rtl="0" algn="l">
              <a:spcBef>
                <a:spcPts val="0"/>
              </a:spcBef>
              <a:spcAft>
                <a:spcPts val="0"/>
              </a:spcAft>
              <a:buSzPts val="1800"/>
              <a:buChar char="●"/>
            </a:pPr>
            <a:r>
              <a:rPr lang="en"/>
              <a:t>Technique has been used on over </a:t>
            </a:r>
            <a:r>
              <a:rPr b="1" lang="en"/>
              <a:t>1,100 games </a:t>
            </a:r>
            <a:r>
              <a:rPr lang="en"/>
              <a:t>comprised of over </a:t>
            </a:r>
            <a:r>
              <a:rPr b="1" lang="en"/>
              <a:t>52,000 play segments.</a:t>
            </a:r>
            <a:r>
              <a:rPr lang="en"/>
              <a:t> </a:t>
            </a:r>
            <a:endParaRPr/>
          </a:p>
        </p:txBody>
      </p:sp>
      <p:pic>
        <p:nvPicPr>
          <p:cNvPr id="68" name="Google Shape;68;p14"/>
          <p:cNvPicPr preferRelativeResize="0"/>
          <p:nvPr/>
        </p:nvPicPr>
        <p:blipFill>
          <a:blip r:embed="rId3">
            <a:alphaModFix/>
          </a:blip>
          <a:stretch>
            <a:fillRect/>
          </a:stretch>
        </p:blipFill>
        <p:spPr>
          <a:xfrm>
            <a:off x="1056963" y="2296150"/>
            <a:ext cx="2462265" cy="2123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265500" y="532800"/>
            <a:ext cx="4045200" cy="1333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Goals</a:t>
            </a:r>
            <a:r>
              <a:rPr b="1" lang="en"/>
              <a:t> </a:t>
            </a:r>
            <a:endParaRPr b="1"/>
          </a:p>
        </p:txBody>
      </p:sp>
      <p:sp>
        <p:nvSpPr>
          <p:cNvPr id="74" name="Google Shape;74;p1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lnSpcReduction="10000"/>
          </a:bodyPr>
          <a:lstStyle/>
          <a:p>
            <a:pPr indent="0" lvl="0" marL="0" rtl="0" algn="l">
              <a:spcBef>
                <a:spcPts val="0"/>
              </a:spcBef>
              <a:spcAft>
                <a:spcPts val="0"/>
              </a:spcAft>
              <a:buNone/>
            </a:pPr>
            <a:r>
              <a:t/>
            </a:r>
            <a:endParaRPr/>
          </a:p>
          <a:p>
            <a:pPr indent="-342900" lvl="0" marL="457200" rtl="0" algn="l">
              <a:spcBef>
                <a:spcPts val="1200"/>
              </a:spcBef>
              <a:spcAft>
                <a:spcPts val="0"/>
              </a:spcAft>
              <a:buSzPts val="1800"/>
              <a:buChar char="●"/>
            </a:pPr>
            <a:r>
              <a:rPr lang="en"/>
              <a:t>Go beyond outcome-based statistics (i.e. batting average) so that the entirety of the play, and multiple plays, can be taken into account (i.e. reaction time, speed).</a:t>
            </a:r>
            <a:endParaRPr/>
          </a:p>
          <a:p>
            <a:pPr indent="-342900" lvl="0" marL="457200" rtl="0" algn="l">
              <a:spcBef>
                <a:spcPts val="0"/>
              </a:spcBef>
              <a:spcAft>
                <a:spcPts val="0"/>
              </a:spcAft>
              <a:buSzPts val="1800"/>
              <a:buChar char="●"/>
            </a:pPr>
            <a:r>
              <a:rPr lang="en"/>
              <a:t>Follow Shneiderman’s visual information mantra: </a:t>
            </a:r>
            <a:r>
              <a:rPr b="1" lang="en"/>
              <a:t>“overview first, zoom and filter, then details on-demand”.</a:t>
            </a:r>
            <a:endParaRPr b="1"/>
          </a:p>
        </p:txBody>
      </p:sp>
      <p:pic>
        <p:nvPicPr>
          <p:cNvPr id="75" name="Google Shape;75;p15"/>
          <p:cNvPicPr preferRelativeResize="0"/>
          <p:nvPr/>
        </p:nvPicPr>
        <p:blipFill>
          <a:blip r:embed="rId3">
            <a:alphaModFix/>
          </a:blip>
          <a:stretch>
            <a:fillRect/>
          </a:stretch>
        </p:blipFill>
        <p:spPr>
          <a:xfrm>
            <a:off x="1056963" y="2296150"/>
            <a:ext cx="2462265" cy="2123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Data Architecture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17"/>
          <p:cNvPicPr preferRelativeResize="0"/>
          <p:nvPr/>
        </p:nvPicPr>
        <p:blipFill>
          <a:blip r:embed="rId3">
            <a:alphaModFix/>
          </a:blip>
          <a:stretch>
            <a:fillRect/>
          </a:stretch>
        </p:blipFill>
        <p:spPr>
          <a:xfrm>
            <a:off x="4777750" y="1674025"/>
            <a:ext cx="4207500" cy="1795450"/>
          </a:xfrm>
          <a:prstGeom prst="rect">
            <a:avLst/>
          </a:prstGeom>
          <a:noFill/>
          <a:ln>
            <a:noFill/>
          </a:ln>
        </p:spPr>
      </p:pic>
      <p:sp>
        <p:nvSpPr>
          <p:cNvPr id="86" name="Google Shape;86;p1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Processing the data streams</a:t>
            </a:r>
            <a:endParaRPr b="1"/>
          </a:p>
        </p:txBody>
      </p:sp>
      <p:sp>
        <p:nvSpPr>
          <p:cNvPr id="87" name="Google Shape;87;p17"/>
          <p:cNvSpPr txBox="1"/>
          <p:nvPr>
            <p:ph idx="1" type="body"/>
          </p:nvPr>
        </p:nvSpPr>
        <p:spPr>
          <a:xfrm>
            <a:off x="311700" y="1171600"/>
            <a:ext cx="44199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Obtained from different hardware.</a:t>
            </a:r>
            <a:endParaRPr/>
          </a:p>
          <a:p>
            <a:pPr indent="-342900" lvl="0" marL="457200" rtl="0" algn="l">
              <a:spcBef>
                <a:spcPts val="0"/>
              </a:spcBef>
              <a:spcAft>
                <a:spcPts val="0"/>
              </a:spcAft>
              <a:buSzPts val="1800"/>
              <a:buChar char="●"/>
            </a:pPr>
            <a:r>
              <a:rPr lang="en"/>
              <a:t>Needs to be aligned based on timestamps.</a:t>
            </a:r>
            <a:endParaRPr/>
          </a:p>
          <a:p>
            <a:pPr indent="-342900" lvl="0" marL="457200" rtl="0" algn="l">
              <a:spcBef>
                <a:spcPts val="0"/>
              </a:spcBef>
              <a:spcAft>
                <a:spcPts val="0"/>
              </a:spcAft>
              <a:buSzPts val="1800"/>
              <a:buChar char="●"/>
            </a:pPr>
            <a:r>
              <a:rPr lang="en"/>
              <a:t>Four types of filtering:</a:t>
            </a:r>
            <a:endParaRPr/>
          </a:p>
          <a:p>
            <a:pPr indent="-317500" lvl="1" marL="914400" rtl="0" algn="l">
              <a:spcBef>
                <a:spcPts val="0"/>
              </a:spcBef>
              <a:spcAft>
                <a:spcPts val="0"/>
              </a:spcAft>
              <a:buSzPts val="1400"/>
              <a:buChar char="○"/>
            </a:pPr>
            <a:r>
              <a:rPr b="1" lang="en"/>
              <a:t>Positional:</a:t>
            </a:r>
            <a:r>
              <a:rPr lang="en"/>
              <a:t> Do not jump around the field.</a:t>
            </a:r>
            <a:endParaRPr/>
          </a:p>
          <a:p>
            <a:pPr indent="-317500" lvl="1" marL="914400" rtl="0" algn="l">
              <a:spcBef>
                <a:spcPts val="0"/>
              </a:spcBef>
              <a:spcAft>
                <a:spcPts val="0"/>
              </a:spcAft>
              <a:buSzPts val="1400"/>
              <a:buChar char="○"/>
            </a:pPr>
            <a:r>
              <a:rPr b="1" lang="en"/>
              <a:t>Timing:</a:t>
            </a:r>
            <a:r>
              <a:rPr lang="en"/>
              <a:t> Even sampling.</a:t>
            </a:r>
            <a:endParaRPr/>
          </a:p>
          <a:p>
            <a:pPr indent="-317500" lvl="1" marL="914400" rtl="0" algn="l">
              <a:spcBef>
                <a:spcPts val="0"/>
              </a:spcBef>
              <a:spcAft>
                <a:spcPts val="0"/>
              </a:spcAft>
              <a:buSzPts val="1400"/>
              <a:buChar char="○"/>
            </a:pPr>
            <a:r>
              <a:rPr b="1" lang="en"/>
              <a:t>Event:</a:t>
            </a:r>
            <a:r>
              <a:rPr lang="en"/>
              <a:t> Game events match rules.</a:t>
            </a:r>
            <a:endParaRPr/>
          </a:p>
          <a:p>
            <a:pPr indent="-317500" lvl="1" marL="914400" rtl="0" algn="l">
              <a:spcBef>
                <a:spcPts val="0"/>
              </a:spcBef>
              <a:spcAft>
                <a:spcPts val="0"/>
              </a:spcAft>
              <a:buSzPts val="1400"/>
              <a:buChar char="○"/>
            </a:pPr>
            <a:r>
              <a:rPr b="1" lang="en"/>
              <a:t>Semantic:</a:t>
            </a:r>
            <a:r>
              <a:rPr lang="en"/>
              <a:t> Snapshots match player, pitch, and game information (i.e. catch cannot occur unless player and ball are in close proximity).</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8"/>
          <p:cNvPicPr preferRelativeResize="0"/>
          <p:nvPr/>
        </p:nvPicPr>
        <p:blipFill>
          <a:blip r:embed="rId3">
            <a:alphaModFix/>
          </a:blip>
          <a:stretch>
            <a:fillRect/>
          </a:stretch>
        </p:blipFill>
        <p:spPr>
          <a:xfrm>
            <a:off x="92125" y="2026675"/>
            <a:ext cx="3464124" cy="2884299"/>
          </a:xfrm>
          <a:prstGeom prst="rect">
            <a:avLst/>
          </a:prstGeom>
          <a:noFill/>
          <a:ln>
            <a:noFill/>
          </a:ln>
        </p:spPr>
      </p:pic>
      <p:pic>
        <p:nvPicPr>
          <p:cNvPr id="93" name="Google Shape;93;p18"/>
          <p:cNvPicPr preferRelativeResize="0"/>
          <p:nvPr/>
        </p:nvPicPr>
        <p:blipFill>
          <a:blip r:embed="rId4">
            <a:alphaModFix/>
          </a:blip>
          <a:stretch>
            <a:fillRect/>
          </a:stretch>
        </p:blipFill>
        <p:spPr>
          <a:xfrm>
            <a:off x="3678525" y="2026675"/>
            <a:ext cx="5362775" cy="2884301"/>
          </a:xfrm>
          <a:prstGeom prst="rect">
            <a:avLst/>
          </a:prstGeom>
          <a:noFill/>
          <a:ln>
            <a:noFill/>
          </a:ln>
        </p:spPr>
      </p:pic>
      <p:sp>
        <p:nvSpPr>
          <p:cNvPr id="94" name="Google Shape;94;p1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Data integration for gameplay reconstruction</a:t>
            </a:r>
            <a:endParaRPr b="1"/>
          </a:p>
        </p:txBody>
      </p:sp>
      <p:sp>
        <p:nvSpPr>
          <p:cNvPr id="95" name="Google Shape;95;p18"/>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Gameplays are defined between game events and combine all available records in that time range.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Tools and </a:t>
            </a:r>
            <a:r>
              <a:rPr lang="en"/>
              <a:t>Visualizations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20"/>
          <p:cNvPicPr preferRelativeResize="0"/>
          <p:nvPr/>
        </p:nvPicPr>
        <p:blipFill>
          <a:blip r:embed="rId3">
            <a:alphaModFix/>
          </a:blip>
          <a:stretch>
            <a:fillRect/>
          </a:stretch>
        </p:blipFill>
        <p:spPr>
          <a:xfrm>
            <a:off x="120825" y="1265800"/>
            <a:ext cx="5886626" cy="3397200"/>
          </a:xfrm>
          <a:prstGeom prst="rect">
            <a:avLst/>
          </a:prstGeom>
          <a:noFill/>
          <a:ln>
            <a:noFill/>
          </a:ln>
        </p:spPr>
      </p:pic>
      <p:sp>
        <p:nvSpPr>
          <p:cNvPr id="106" name="Google Shape;106;p2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Visual components for play timeline</a:t>
            </a:r>
            <a:endParaRPr b="1"/>
          </a:p>
        </p:txBody>
      </p:sp>
      <p:sp>
        <p:nvSpPr>
          <p:cNvPr id="107" name="Google Shape;107;p20"/>
          <p:cNvSpPr txBox="1"/>
          <p:nvPr>
            <p:ph idx="1" type="body"/>
          </p:nvPr>
        </p:nvSpPr>
        <p:spPr>
          <a:xfrm>
            <a:off x="6007450" y="1511950"/>
            <a:ext cx="3094200" cy="2904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Interactive views for one or more plays.</a:t>
            </a:r>
            <a:endParaRPr/>
          </a:p>
          <a:p>
            <a:pPr indent="-342900" lvl="0" marL="457200" rtl="0" algn="l">
              <a:spcBef>
                <a:spcPts val="0"/>
              </a:spcBef>
              <a:spcAft>
                <a:spcPts val="0"/>
              </a:spcAft>
              <a:buSzPts val="1800"/>
              <a:buChar char="●"/>
            </a:pPr>
            <a:r>
              <a:rPr lang="en"/>
              <a:t>Filtering and selecting related statistics and metrics (static and dynamic).</a:t>
            </a:r>
            <a:endParaRPr/>
          </a:p>
          <a:p>
            <a:pPr indent="-342900" lvl="0" marL="457200" rtl="0" algn="l">
              <a:spcBef>
                <a:spcPts val="0"/>
              </a:spcBef>
              <a:spcAft>
                <a:spcPts val="0"/>
              </a:spcAft>
              <a:buSzPts val="1800"/>
              <a:buChar char="●"/>
            </a:pPr>
            <a:r>
              <a:rPr lang="en"/>
              <a:t>Gameplays on-demand.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21"/>
          <p:cNvPicPr preferRelativeResize="0"/>
          <p:nvPr/>
        </p:nvPicPr>
        <p:blipFill>
          <a:blip r:embed="rId3">
            <a:alphaModFix/>
          </a:blip>
          <a:stretch>
            <a:fillRect/>
          </a:stretch>
        </p:blipFill>
        <p:spPr>
          <a:xfrm>
            <a:off x="509175" y="1784000"/>
            <a:ext cx="3821730" cy="2652525"/>
          </a:xfrm>
          <a:prstGeom prst="rect">
            <a:avLst/>
          </a:prstGeom>
          <a:noFill/>
          <a:ln>
            <a:noFill/>
          </a:ln>
        </p:spPr>
      </p:pic>
      <p:pic>
        <p:nvPicPr>
          <p:cNvPr id="113" name="Google Shape;113;p21"/>
          <p:cNvPicPr preferRelativeResize="0"/>
          <p:nvPr/>
        </p:nvPicPr>
        <p:blipFill>
          <a:blip r:embed="rId4">
            <a:alphaModFix/>
          </a:blip>
          <a:stretch>
            <a:fillRect/>
          </a:stretch>
        </p:blipFill>
        <p:spPr>
          <a:xfrm>
            <a:off x="4841881" y="1788903"/>
            <a:ext cx="3807643" cy="2642728"/>
          </a:xfrm>
          <a:prstGeom prst="rect">
            <a:avLst/>
          </a:prstGeom>
          <a:noFill/>
          <a:ln>
            <a:noFill/>
          </a:ln>
        </p:spPr>
      </p:pic>
      <p:sp>
        <p:nvSpPr>
          <p:cNvPr id="114" name="Google Shape;114;p21"/>
          <p:cNvSpPr txBox="1"/>
          <p:nvPr>
            <p:ph idx="1" type="body"/>
          </p:nvPr>
        </p:nvSpPr>
        <p:spPr>
          <a:xfrm>
            <a:off x="723300" y="421925"/>
            <a:ext cx="7665000" cy="2149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Visual elements highlight player and ball tracks.</a:t>
            </a:r>
            <a:endParaRPr/>
          </a:p>
          <a:p>
            <a:pPr indent="-342900" lvl="0" marL="457200" rtl="0" algn="l">
              <a:spcBef>
                <a:spcPts val="0"/>
              </a:spcBef>
              <a:spcAft>
                <a:spcPts val="0"/>
              </a:spcAft>
              <a:buSzPts val="1800"/>
              <a:buChar char="●"/>
            </a:pPr>
            <a:r>
              <a:rPr lang="en"/>
              <a:t>Examine fielders position in a game for a specific batter or a particular fielder’s movement during a game.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